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94DE98"/>
    <a:srgbClr val="D2DF2D"/>
    <a:srgbClr val="EAEAEA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75B3F-F8A7-4F6F-A731-2412F578E473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58CC3-2E6A-47C5-ACD9-A630F2D6B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76200"/>
            <a:ext cx="7772400" cy="1470025"/>
          </a:xfrm>
        </p:spPr>
        <p:txBody>
          <a:bodyPr/>
          <a:lstStyle/>
          <a:p>
            <a:r>
              <a:rPr lang="en-US" b="1" dirty="0" smtClean="0"/>
              <a:t>The </a:t>
            </a:r>
            <a:r>
              <a:rPr lang="en-US" b="1" i="1" dirty="0" smtClean="0"/>
              <a:t>7 Elements</a:t>
            </a:r>
            <a:r>
              <a:rPr lang="en-US" b="1" dirty="0" smtClean="0"/>
              <a:t> of a</a:t>
            </a:r>
            <a:br>
              <a:rPr lang="en-US" b="1" dirty="0" smtClean="0"/>
            </a:br>
            <a:r>
              <a:rPr lang="en-US" b="1" dirty="0" smtClean="0"/>
              <a:t>Differentiated Writing Lesson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5486400"/>
            <a:ext cx="8382000" cy="1752600"/>
          </a:xfrm>
        </p:spPr>
        <p:txBody>
          <a:bodyPr>
            <a:noAutofit/>
          </a:bodyPr>
          <a:lstStyle/>
          <a:p>
            <a:pPr algn="r"/>
            <a:r>
              <a:rPr lang="en-US" sz="1600" dirty="0" smtClean="0">
                <a:latin typeface="Arial" pitchFamily="34" charset="0"/>
                <a:cs typeface="Arial" pitchFamily="34" charset="0"/>
              </a:rPr>
              <a:t>Corbett Harrison (http://corbettharrison.com)</a:t>
            </a:r>
            <a:br>
              <a:rPr lang="en-US" sz="1600" dirty="0" smtClean="0">
                <a:latin typeface="Arial" pitchFamily="34" charset="0"/>
                <a:cs typeface="Arial" pitchFamily="34" charset="0"/>
              </a:rPr>
            </a:br>
            <a:r>
              <a:rPr lang="en-US" sz="1600" dirty="0" smtClean="0">
                <a:latin typeface="Arial" pitchFamily="34" charset="0"/>
                <a:cs typeface="Arial" pitchFamily="34" charset="0"/>
              </a:rPr>
              <a:t>Northern Nevada Writing Project (http://nnwp.org)</a:t>
            </a:r>
            <a:br>
              <a:rPr lang="en-US" sz="1600" dirty="0" smtClean="0">
                <a:latin typeface="Arial" pitchFamily="34" charset="0"/>
                <a:cs typeface="Arial" pitchFamily="34" charset="0"/>
              </a:rPr>
            </a:br>
            <a:r>
              <a:rPr lang="en-US" sz="1600" dirty="0" smtClean="0">
                <a:latin typeface="Arial" pitchFamily="34" charset="0"/>
                <a:cs typeface="Arial" pitchFamily="34" charset="0"/>
              </a:rPr>
              <a:t>Northwest Regional Professional Development Program (http://nwrpdp.com)</a:t>
            </a:r>
          </a:p>
          <a:p>
            <a:pPr algn="r"/>
            <a:r>
              <a:rPr lang="en-US" sz="1600" dirty="0" smtClean="0">
                <a:latin typeface="Arial" pitchFamily="34" charset="0"/>
                <a:cs typeface="Arial" pitchFamily="34" charset="0"/>
              </a:rPr>
              <a:t>© 2009  All rights reserved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7_elements_lo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675532"/>
            <a:ext cx="2540579" cy="38108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33800" y="2133600"/>
            <a:ext cx="5105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This is a goal-setting workshop for teachers and administrators interested in improving writing instruction through differentiation.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7200" y="22860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Before setting a goal, you’ll obviously need to think deeply about the seven elements.  </a:t>
            </a:r>
            <a:br>
              <a:rPr lang="en-US" dirty="0" smtClean="0"/>
            </a:br>
            <a:r>
              <a:rPr lang="en-US" dirty="0" smtClean="0"/>
              <a:t>Let’s start by asking your opinion (no right answer) about these seven bold statements that I like to make...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57200" y="6172200"/>
            <a:ext cx="8305800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5 = “I strongly agree.”         3= “I could go either way.”       1 = “I strongly disagree.”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25" y="2971800"/>
            <a:ext cx="26193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09600" y="3352800"/>
            <a:ext cx="533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Bold statement #3:  </a:t>
            </a:r>
            <a:r>
              <a:rPr lang="en-US" sz="3200" dirty="0" smtClean="0"/>
              <a:t>If students are allowed to </a:t>
            </a:r>
            <a:r>
              <a:rPr lang="en-US" sz="3200" u="sng" dirty="0" smtClean="0"/>
              <a:t>talk to each other</a:t>
            </a:r>
            <a:r>
              <a:rPr lang="en-US" sz="3200" dirty="0" smtClean="0"/>
              <a:t> before, during, and after writing, they will produce better writing.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7200" y="22860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Before setting a goal, you’ll obviously need to think deeply about the seven elements.  </a:t>
            </a:r>
            <a:br>
              <a:rPr lang="en-US" dirty="0" smtClean="0"/>
            </a:br>
            <a:r>
              <a:rPr lang="en-US" dirty="0" smtClean="0"/>
              <a:t>Let’s start by asking your opinion (no right answer) about these seven bold statements that I like to make...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57200" y="6172200"/>
            <a:ext cx="8305800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5 = “I strongly agree.”         3= “I could go either way.”       1 = “I strongly disagree.”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25" y="2971800"/>
            <a:ext cx="26193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09600" y="3352800"/>
            <a:ext cx="5562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Bold statement #4:  </a:t>
            </a:r>
            <a:r>
              <a:rPr lang="en-US" sz="3200" dirty="0" smtClean="0"/>
              <a:t>A very </a:t>
            </a:r>
            <a:r>
              <a:rPr lang="en-US" sz="3200" u="sng" dirty="0" smtClean="0"/>
              <a:t>specific skill </a:t>
            </a:r>
            <a:r>
              <a:rPr lang="en-US" sz="3200" dirty="0" smtClean="0"/>
              <a:t>(or writing trait) should be chosen and com-</a:t>
            </a:r>
            <a:r>
              <a:rPr lang="en-US" sz="3200" dirty="0" err="1" smtClean="0"/>
              <a:t>municated</a:t>
            </a:r>
            <a:r>
              <a:rPr lang="en-US" sz="3200" dirty="0" smtClean="0"/>
              <a:t> to students before, during, and after they write.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7200" y="22860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Before setting a goal, you’ll obviously need to think deeply about the seven elements.  </a:t>
            </a:r>
            <a:br>
              <a:rPr lang="en-US" dirty="0" smtClean="0"/>
            </a:br>
            <a:r>
              <a:rPr lang="en-US" dirty="0" smtClean="0"/>
              <a:t>Let’s start by asking your opinion (no right answer) about these seven bold statements that I like to make...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57200" y="6172200"/>
            <a:ext cx="8305800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5 = “I strongly agree.”         3= “I could go either way.”       1 = “I strongly disagree.”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25" y="2971800"/>
            <a:ext cx="26193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09600" y="3352800"/>
            <a:ext cx="533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Bold statement #5:  </a:t>
            </a:r>
            <a:r>
              <a:rPr lang="en-US" sz="3200" dirty="0" smtClean="0"/>
              <a:t>Before writing, students should meaningfully discuss a </a:t>
            </a:r>
            <a:r>
              <a:rPr lang="en-US" sz="3200" u="sng" dirty="0" smtClean="0"/>
              <a:t>teacher and/or student model</a:t>
            </a:r>
            <a:r>
              <a:rPr lang="en-US" sz="3200" dirty="0" smtClean="0"/>
              <a:t> of the writing they will be doing.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7200" y="22860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Before setting a goal, you’ll obviously need to think deeply about the seven elements.  </a:t>
            </a:r>
            <a:br>
              <a:rPr lang="en-US" dirty="0" smtClean="0"/>
            </a:br>
            <a:r>
              <a:rPr lang="en-US" dirty="0" smtClean="0"/>
              <a:t>Let’s start by asking your opinion (no right answer) about these seven bold statements that I like to make...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57200" y="6172200"/>
            <a:ext cx="8305800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5 = “I strongly agree.”         3= “I could go either way.”       1 = “I strongly disagree.”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25" y="2971800"/>
            <a:ext cx="26193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09600" y="3352800"/>
            <a:ext cx="533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Bold statement #6:  </a:t>
            </a:r>
            <a:r>
              <a:rPr lang="en-US" sz="3200" dirty="0" smtClean="0"/>
              <a:t>Students will be more invested in writing assignments if they are allowed to </a:t>
            </a:r>
            <a:r>
              <a:rPr lang="en-US" sz="3200" u="sng" dirty="0" smtClean="0"/>
              <a:t>make choices </a:t>
            </a:r>
            <a:r>
              <a:rPr lang="en-US" sz="3200" dirty="0" smtClean="0"/>
              <a:t>about topics or steps of the process.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7200" y="22860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Before setting a goal, you’ll obviously need to think deeply about the seven elements.  </a:t>
            </a:r>
            <a:br>
              <a:rPr lang="en-US" dirty="0" smtClean="0"/>
            </a:br>
            <a:r>
              <a:rPr lang="en-US" dirty="0" smtClean="0"/>
              <a:t>Let’s start by asking your opinion (no right answer) about these seven bold statements that I like to make...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57200" y="6172200"/>
            <a:ext cx="8305800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5 = “I strongly agree.”         3= “I could go either way.”       1 = “I strongly disagree.”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25" y="2971800"/>
            <a:ext cx="26193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09600" y="3352800"/>
            <a:ext cx="533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Bold statement #7:  </a:t>
            </a:r>
            <a:r>
              <a:rPr lang="en-US" sz="3200" u="sng" dirty="0" smtClean="0"/>
              <a:t>Revision</a:t>
            </a:r>
            <a:r>
              <a:rPr lang="en-US" sz="3200" dirty="0" smtClean="0"/>
              <a:t> is the one step of the writing process where students learn the most about what makes quality writing.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28850"/>
            <a:ext cx="7515225" cy="440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28600" y="1752600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Here’s growth data from two schools I worked with between Sept 2008 and May 2009.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3429000" y="23622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scale was 1 – 5 for this set of data.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108" y="2209800"/>
            <a:ext cx="7693892" cy="437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8600" y="1752600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Here’s growth data from one school I worked with between August 2009 and May 2010.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3429000" y="23622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changed the scale to 0 – 4 for this set.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7200" y="1752600"/>
            <a:ext cx="601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Teachers were asked to choose which element ultimately made the most difference on their students’ learning.</a:t>
            </a:r>
            <a:endParaRPr lang="en-US" sz="1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286000"/>
            <a:ext cx="7315200" cy="4315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12"/>
          <p:cNvGrpSpPr/>
          <p:nvPr/>
        </p:nvGrpSpPr>
        <p:grpSpPr>
          <a:xfrm>
            <a:off x="4419600" y="3200400"/>
            <a:ext cx="2819400" cy="685800"/>
            <a:chOff x="4419600" y="3200400"/>
            <a:chExt cx="2819400" cy="685800"/>
          </a:xfrm>
        </p:grpSpPr>
        <p:sp>
          <p:nvSpPr>
            <p:cNvPr id="9" name="TextBox 8"/>
            <p:cNvSpPr txBox="1"/>
            <p:nvPr/>
          </p:nvSpPr>
          <p:spPr>
            <a:xfrm>
              <a:off x="5410200" y="3200400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</a:t>
              </a:r>
              <a:r>
                <a:rPr lang="en-US" dirty="0" smtClean="0"/>
                <a:t>entor texts</a:t>
              </a:r>
              <a:endParaRPr lang="en-US" dirty="0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rot="10800000" flipV="1">
              <a:off x="4419600" y="3505200"/>
              <a:ext cx="1066800" cy="381000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1828800" y="3962400"/>
            <a:ext cx="5638800" cy="1524000"/>
            <a:chOff x="1600200" y="3124200"/>
            <a:chExt cx="5638800" cy="1524000"/>
          </a:xfrm>
        </p:grpSpPr>
        <p:sp>
          <p:nvSpPr>
            <p:cNvPr id="18" name="TextBox 17"/>
            <p:cNvSpPr txBox="1"/>
            <p:nvPr/>
          </p:nvSpPr>
          <p:spPr>
            <a:xfrm>
              <a:off x="5410200" y="3124200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models</a:t>
              </a:r>
              <a:endParaRPr lang="en-US" dirty="0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rot="10800000" flipV="1">
              <a:off x="1600200" y="3429000"/>
              <a:ext cx="3733800" cy="1219200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1524000" y="4114800"/>
            <a:ext cx="5562600" cy="1359932"/>
            <a:chOff x="1600200" y="2286000"/>
            <a:chExt cx="5562600" cy="1359932"/>
          </a:xfrm>
        </p:grpSpPr>
        <p:sp>
          <p:nvSpPr>
            <p:cNvPr id="24" name="TextBox 23"/>
            <p:cNvSpPr txBox="1"/>
            <p:nvPr/>
          </p:nvSpPr>
          <p:spPr>
            <a:xfrm>
              <a:off x="5334000" y="3276600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talk</a:t>
              </a:r>
              <a:endParaRPr lang="en-US" dirty="0"/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rot="10800000">
              <a:off x="1600200" y="2286000"/>
              <a:ext cx="3733800" cy="1143000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2400" y="1752600"/>
            <a:ext cx="670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Here’s growth data from a second school I worked with between Aug 2009 and May 2010.</a:t>
            </a:r>
            <a:endParaRPr lang="en-US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185769"/>
            <a:ext cx="7772400" cy="444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7200" y="1752600"/>
            <a:ext cx="601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Teachers were asked to choose which element ultimately made the most difference on their students’ learning.</a:t>
            </a:r>
            <a:endParaRPr lang="en-US" sz="1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362200"/>
            <a:ext cx="7067550" cy="4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2"/>
          <p:cNvGrpSpPr/>
          <p:nvPr/>
        </p:nvGrpSpPr>
        <p:grpSpPr>
          <a:xfrm>
            <a:off x="4419600" y="3200400"/>
            <a:ext cx="2819400" cy="685800"/>
            <a:chOff x="4419600" y="3200400"/>
            <a:chExt cx="2819400" cy="685800"/>
          </a:xfrm>
        </p:grpSpPr>
        <p:sp>
          <p:nvSpPr>
            <p:cNvPr id="9" name="TextBox 8"/>
            <p:cNvSpPr txBox="1"/>
            <p:nvPr/>
          </p:nvSpPr>
          <p:spPr>
            <a:xfrm>
              <a:off x="5410200" y="3200400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</a:t>
              </a:r>
              <a:r>
                <a:rPr lang="en-US" dirty="0" smtClean="0"/>
                <a:t>entor texts</a:t>
              </a:r>
              <a:endParaRPr lang="en-US" dirty="0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rot="10800000" flipV="1">
              <a:off x="4419600" y="3505200"/>
              <a:ext cx="1066800" cy="381000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6"/>
          <p:cNvGrpSpPr/>
          <p:nvPr/>
        </p:nvGrpSpPr>
        <p:grpSpPr>
          <a:xfrm>
            <a:off x="2819400" y="3962400"/>
            <a:ext cx="4648200" cy="1676400"/>
            <a:chOff x="2590800" y="3124200"/>
            <a:chExt cx="4648200" cy="1676400"/>
          </a:xfrm>
        </p:grpSpPr>
        <p:sp>
          <p:nvSpPr>
            <p:cNvPr id="18" name="TextBox 17"/>
            <p:cNvSpPr txBox="1"/>
            <p:nvPr/>
          </p:nvSpPr>
          <p:spPr>
            <a:xfrm>
              <a:off x="5410200" y="3124200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  <a:r>
                <a:rPr lang="en-US" dirty="0" smtClean="0"/>
                <a:t>raphic organizers</a:t>
              </a:r>
              <a:endParaRPr lang="en-US" dirty="0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rot="10800000" flipV="1">
              <a:off x="2590800" y="3657600"/>
              <a:ext cx="2743200" cy="1143000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22"/>
          <p:cNvGrpSpPr/>
          <p:nvPr/>
        </p:nvGrpSpPr>
        <p:grpSpPr>
          <a:xfrm>
            <a:off x="1524000" y="4114800"/>
            <a:ext cx="5562600" cy="1359932"/>
            <a:chOff x="1600200" y="2286000"/>
            <a:chExt cx="5562600" cy="1359932"/>
          </a:xfrm>
        </p:grpSpPr>
        <p:sp>
          <p:nvSpPr>
            <p:cNvPr id="24" name="TextBox 23"/>
            <p:cNvSpPr txBox="1"/>
            <p:nvPr/>
          </p:nvSpPr>
          <p:spPr>
            <a:xfrm>
              <a:off x="5334000" y="3276600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models</a:t>
              </a:r>
              <a:endParaRPr lang="en-US" dirty="0"/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rot="10800000">
              <a:off x="1600200" y="2286000"/>
              <a:ext cx="3733800" cy="1143000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096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698242"/>
            <a:ext cx="4267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Fire</a:t>
            </a:r>
            <a:br>
              <a:rPr lang="en-US" b="1" dirty="0" smtClean="0"/>
            </a:br>
            <a:r>
              <a:rPr lang="en-US" sz="1400" dirty="0" smtClean="0"/>
              <a:t>by Judy Brow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What makes a fire burn</a:t>
            </a:r>
          </a:p>
          <a:p>
            <a:r>
              <a:rPr lang="en-US" dirty="0" smtClean="0"/>
              <a:t>is space between the logs,</a:t>
            </a:r>
          </a:p>
          <a:p>
            <a:r>
              <a:rPr lang="en-US" dirty="0" smtClean="0"/>
              <a:t>a breathing space.</a:t>
            </a:r>
          </a:p>
          <a:p>
            <a:r>
              <a:rPr lang="en-US" dirty="0" smtClean="0"/>
              <a:t>Too much of a good thing,</a:t>
            </a:r>
          </a:p>
          <a:p>
            <a:r>
              <a:rPr lang="en-US" dirty="0" smtClean="0"/>
              <a:t>too many logs</a:t>
            </a:r>
          </a:p>
          <a:p>
            <a:r>
              <a:rPr lang="en-US" dirty="0" smtClean="0"/>
              <a:t>packed in too tight</a:t>
            </a:r>
          </a:p>
          <a:p>
            <a:r>
              <a:rPr lang="en-US" dirty="0" smtClean="0"/>
              <a:t>can douse the flames</a:t>
            </a:r>
          </a:p>
          <a:p>
            <a:r>
              <a:rPr lang="en-US" dirty="0" smtClean="0"/>
              <a:t>almost as surely </a:t>
            </a:r>
          </a:p>
          <a:p>
            <a:r>
              <a:rPr lang="en-US" dirty="0" smtClean="0"/>
              <a:t>as a pail of water would.</a:t>
            </a:r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So building fires</a:t>
            </a:r>
          </a:p>
          <a:p>
            <a:r>
              <a:rPr lang="en-US" dirty="0" smtClean="0"/>
              <a:t>requires attention</a:t>
            </a:r>
          </a:p>
          <a:p>
            <a:r>
              <a:rPr lang="en-US" dirty="0" smtClean="0"/>
              <a:t>to the spaces in between,</a:t>
            </a:r>
          </a:p>
          <a:p>
            <a:r>
              <a:rPr lang="en-US" dirty="0" smtClean="0"/>
              <a:t>as much as to the wood.</a:t>
            </a:r>
          </a:p>
          <a:p>
            <a:r>
              <a:rPr lang="en-US" dirty="0" smtClean="0"/>
              <a:t>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00600" y="435888"/>
            <a:ext cx="4114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When we are able to build</a:t>
            </a:r>
          </a:p>
          <a:p>
            <a:r>
              <a:rPr lang="en-US" dirty="0" smtClean="0"/>
              <a:t>open spaces</a:t>
            </a:r>
          </a:p>
          <a:p>
            <a:r>
              <a:rPr lang="en-US" dirty="0" smtClean="0"/>
              <a:t>in the same way</a:t>
            </a:r>
          </a:p>
          <a:p>
            <a:r>
              <a:rPr lang="en-US" dirty="0" smtClean="0"/>
              <a:t>we have learned</a:t>
            </a:r>
          </a:p>
          <a:p>
            <a:r>
              <a:rPr lang="en-US" dirty="0" smtClean="0"/>
              <a:t>to pile on the logs,</a:t>
            </a:r>
          </a:p>
          <a:p>
            <a:r>
              <a:rPr lang="en-US" dirty="0" smtClean="0"/>
              <a:t>then we can come to see how</a:t>
            </a:r>
          </a:p>
          <a:p>
            <a:r>
              <a:rPr lang="en-US" dirty="0" smtClean="0"/>
              <a:t>it is fuel, and absence of the fuel</a:t>
            </a:r>
          </a:p>
          <a:p>
            <a:r>
              <a:rPr lang="en-US" dirty="0" smtClean="0"/>
              <a:t>together, that make fire possible.</a:t>
            </a:r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We only need to lay a log</a:t>
            </a:r>
          </a:p>
          <a:p>
            <a:r>
              <a:rPr lang="en-US" dirty="0" smtClean="0"/>
              <a:t>lightly from time to time.</a:t>
            </a:r>
          </a:p>
          <a:p>
            <a:r>
              <a:rPr lang="en-US" dirty="0" smtClean="0"/>
              <a:t>A fire</a:t>
            </a:r>
          </a:p>
          <a:p>
            <a:r>
              <a:rPr lang="en-US" dirty="0" smtClean="0"/>
              <a:t>grows</a:t>
            </a:r>
          </a:p>
          <a:p>
            <a:r>
              <a:rPr lang="en-US" dirty="0" smtClean="0"/>
              <a:t>simply because the space is there,</a:t>
            </a:r>
          </a:p>
          <a:p>
            <a:r>
              <a:rPr lang="en-US" dirty="0" smtClean="0"/>
              <a:t>with openings</a:t>
            </a:r>
          </a:p>
          <a:p>
            <a:r>
              <a:rPr lang="en-US" dirty="0" smtClean="0"/>
              <a:t>in which the flame</a:t>
            </a:r>
          </a:p>
          <a:p>
            <a:r>
              <a:rPr lang="en-US" dirty="0" smtClean="0"/>
              <a:t>that knows just how it wants to burn</a:t>
            </a:r>
          </a:p>
          <a:p>
            <a:r>
              <a:rPr lang="en-US" dirty="0" smtClean="0"/>
              <a:t>can find its way.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0" y="5715000"/>
            <a:ext cx="8077200" cy="923330"/>
          </a:xfrm>
          <a:prstGeom prst="rect">
            <a:avLst/>
          </a:prstGeom>
          <a:solidFill>
            <a:srgbClr val="FFFF66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“Education is not the filling of the pail, but the lighting of the fire.”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							--W. B. Yeats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7200" y="1752600"/>
            <a:ext cx="601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The two schools’ data </a:t>
            </a:r>
            <a:r>
              <a:rPr lang="en-US" sz="1400" smtClean="0"/>
              <a:t>sitting side-by-side.</a:t>
            </a:r>
            <a:endParaRPr lang="en-US" sz="1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3234" r="39623"/>
          <a:stretch>
            <a:fillRect/>
          </a:stretch>
        </p:blipFill>
        <p:spPr bwMode="auto">
          <a:xfrm>
            <a:off x="4800600" y="2362200"/>
            <a:ext cx="4038600" cy="4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 l="2083" r="40625"/>
          <a:stretch>
            <a:fillRect/>
          </a:stretch>
        </p:blipFill>
        <p:spPr bwMode="auto">
          <a:xfrm>
            <a:off x="376603" y="2362200"/>
            <a:ext cx="4042997" cy="4163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2133600" y="4572000"/>
            <a:ext cx="5562600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What you set as your goal for this training is your choice.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1000" y="2362200"/>
            <a:ext cx="8382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Fact</a:t>
            </a:r>
            <a:r>
              <a:rPr lang="en-US" dirty="0" smtClean="0"/>
              <a:t>: This workshop will focus on going into depth on seven, research-inspired strategies that can strengthen writing instruction when used effectively.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Fact</a:t>
            </a:r>
            <a:r>
              <a:rPr lang="en-US" dirty="0" smtClean="0"/>
              <a:t>: Becoming better at effectively using any of the seven elements is not easy work.  It requires diligence.  It requires time.  Learning will be enhanced by collaboration.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Fact</a:t>
            </a:r>
            <a:r>
              <a:rPr lang="en-US" dirty="0" smtClean="0"/>
              <a:t>: Trying to improve on all seven simultaneously is an unrealistic goal.  The “Seven Elements” are presented to you as a long-term professional development goal.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Fact:</a:t>
            </a:r>
            <a:r>
              <a:rPr lang="en-US" dirty="0" smtClean="0"/>
              <a:t>  Many of the “Seven Elements” complement each other; they can be learned about together.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Fact:</a:t>
            </a:r>
            <a:r>
              <a:rPr lang="en-US" dirty="0" smtClean="0"/>
              <a:t>  You will be asked to commit to studying one, two, or three of the seven as a professional goal during the next school year.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33400" y="1828800"/>
            <a:ext cx="525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Let’s liken this workshop’s goal-setting process to realistic goals students might set with their own writing.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2819400" y="2514600"/>
            <a:ext cx="3505200" cy="4114800"/>
            <a:chOff x="381000" y="2514600"/>
            <a:chExt cx="3505200" cy="4114800"/>
          </a:xfrm>
        </p:grpSpPr>
        <p:sp>
          <p:nvSpPr>
            <p:cNvPr id="12" name="Rectangle 11"/>
            <p:cNvSpPr/>
            <p:nvPr/>
          </p:nvSpPr>
          <p:spPr>
            <a:xfrm>
              <a:off x="381000" y="2514600"/>
              <a:ext cx="3429000" cy="411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381000" y="2590800"/>
              <a:ext cx="3505200" cy="3867329"/>
              <a:chOff x="2971800" y="2667000"/>
              <a:chExt cx="3505200" cy="3867329"/>
            </a:xfrm>
          </p:grpSpPr>
          <p:pic>
            <p:nvPicPr>
              <p:cNvPr id="9" name="Picture 8" descr="alfredo_90th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33800" y="2667000"/>
                <a:ext cx="1905000" cy="25908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971800" y="5334000"/>
                <a:ext cx="3505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This is Alfredo, a 5</a:t>
                </a:r>
                <a:r>
                  <a:rPr lang="en-US" baseline="30000" dirty="0" smtClean="0"/>
                  <a:t>th</a:t>
                </a:r>
                <a:r>
                  <a:rPr lang="en-US" dirty="0" smtClean="0"/>
                  <a:t> grader.  With writing skills, he’s pretty competent but not one of your “superstars.”  Alfredo likes to write.</a:t>
                </a:r>
                <a:endParaRPr lang="en-US" dirty="0"/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228600" y="3021211"/>
            <a:ext cx="25908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If there are Six Writing Traits…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Idea Development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Organization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Voice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Conventions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Word Choice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Sentence Fluency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400800" y="2971800"/>
            <a:ext cx="259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…how many (out of six) do you realistically think Alfredo could think about, improve upon, and still learn something about while revising?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33400" y="1828800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Let’s liken this workshop’s goal-setting process to realistic goals students can set with their own writing.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3021211"/>
            <a:ext cx="25908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If there are Six Writing Traits…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Idea Development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Organization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Voice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Conventions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Word Choice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Sentence Fluency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400800" y="2971800"/>
            <a:ext cx="259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…how many (out of six) do you realistically think Brooklyn could think about, make choices for, and still learn something about while drafting?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2819400" y="2514600"/>
            <a:ext cx="3505200" cy="4114800"/>
            <a:chOff x="2819400" y="2514600"/>
            <a:chExt cx="3505200" cy="4114800"/>
          </a:xfrm>
        </p:grpSpPr>
        <p:sp>
          <p:nvSpPr>
            <p:cNvPr id="12" name="Rectangle 11"/>
            <p:cNvSpPr/>
            <p:nvPr/>
          </p:nvSpPr>
          <p:spPr>
            <a:xfrm>
              <a:off x="2819400" y="2514600"/>
              <a:ext cx="3429000" cy="4114800"/>
            </a:xfrm>
            <a:prstGeom prst="rect">
              <a:avLst/>
            </a:prstGeom>
            <a:solidFill>
              <a:srgbClr val="D2DF2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819400" y="5257800"/>
              <a:ext cx="3505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This is Brooklyn, a 6</a:t>
              </a:r>
              <a:r>
                <a:rPr lang="en-US" baseline="30000" dirty="0" smtClean="0"/>
                <a:t>th</a:t>
              </a:r>
              <a:r>
                <a:rPr lang="en-US" dirty="0" smtClean="0"/>
                <a:t> grader.  With writing skills, she’s gifted, but she’d rather read  her independent novel than spend extra time revising.</a:t>
              </a:r>
              <a:endParaRPr lang="en-US" dirty="0"/>
            </a:p>
          </p:txBody>
        </p:sp>
        <p:pic>
          <p:nvPicPr>
            <p:cNvPr id="17" name="Picture 16" descr="brooklyn_5th_sausage_Story.jpg"/>
            <p:cNvPicPr>
              <a:picLocks noChangeAspect="1"/>
            </p:cNvPicPr>
            <p:nvPr/>
          </p:nvPicPr>
          <p:blipFill>
            <a:blip r:embed="rId3" cstate="print"/>
            <a:srcRect t="2459" b="13934"/>
            <a:stretch>
              <a:fillRect/>
            </a:stretch>
          </p:blipFill>
          <p:spPr>
            <a:xfrm>
              <a:off x="3581400" y="2590800"/>
              <a:ext cx="1905000" cy="25908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33400" y="1828800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Let’s liken this workshop’s goal-setting process to realistic goals students can set with their own writing.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819400" y="2514600"/>
            <a:ext cx="3429000" cy="4114800"/>
          </a:xfrm>
          <a:prstGeom prst="rect">
            <a:avLst/>
          </a:prstGeom>
          <a:solidFill>
            <a:srgbClr val="94DE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819400" y="5257800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Avery, an 8</a:t>
            </a:r>
            <a:r>
              <a:rPr lang="en-US" baseline="30000" dirty="0" smtClean="0"/>
              <a:t>th</a:t>
            </a:r>
            <a:r>
              <a:rPr lang="en-US" dirty="0" smtClean="0"/>
              <a:t> grader.  With writing, he really struggles and needs one-on-one time.  He tries, but conventions frustrate him.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3021211"/>
            <a:ext cx="25908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If there are Six Writing Traits…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Idea Development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Organization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Voice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Conventions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Word Choice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Sentence Fluency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400800" y="2971800"/>
            <a:ext cx="259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…how many (out of six) do you realistically think Avery could think about, make choices for, and still learn something about while pre-writing?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pic>
        <p:nvPicPr>
          <p:cNvPr id="13" name="Picture 12" descr="connor_7th_margaret.jpg"/>
          <p:cNvPicPr>
            <a:picLocks noChangeAspect="1"/>
          </p:cNvPicPr>
          <p:nvPr/>
        </p:nvPicPr>
        <p:blipFill>
          <a:blip r:embed="rId3" cstate="print"/>
          <a:srcRect t="6329" b="7595"/>
          <a:stretch>
            <a:fillRect/>
          </a:stretch>
        </p:blipFill>
        <p:spPr>
          <a:xfrm>
            <a:off x="3581400" y="2590800"/>
            <a:ext cx="1905000" cy="2590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7_elements_lo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2133600"/>
            <a:ext cx="2540579" cy="38108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09600" y="17526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If there are…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9600" y="60198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…to choose from…</a:t>
            </a:r>
            <a:endParaRPr lang="en-US" b="1" dirty="0"/>
          </a:p>
        </p:txBody>
      </p:sp>
      <p:grpSp>
        <p:nvGrpSpPr>
          <p:cNvPr id="22" name="Group 21"/>
          <p:cNvGrpSpPr/>
          <p:nvPr/>
        </p:nvGrpSpPr>
        <p:grpSpPr>
          <a:xfrm>
            <a:off x="3810000" y="2517338"/>
            <a:ext cx="2286000" cy="3883462"/>
            <a:chOff x="4267200" y="2526268"/>
            <a:chExt cx="2286000" cy="3883462"/>
          </a:xfrm>
        </p:grpSpPr>
        <p:sp>
          <p:nvSpPr>
            <p:cNvPr id="17" name="Rectangle 16"/>
            <p:cNvSpPr/>
            <p:nvPr/>
          </p:nvSpPr>
          <p:spPr>
            <a:xfrm>
              <a:off x="4267200" y="2895600"/>
              <a:ext cx="1905000" cy="259080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800" b="1" cap="none" spc="50" dirty="0" smtClean="0">
                  <a:ln w="13500">
                    <a:solidFill>
                      <a:schemeClr val="accent1">
                        <a:shade val="2500"/>
                        <a:alpha val="6500"/>
                      </a:schemeClr>
                    </a:solidFill>
                    <a:prstDash val="solid"/>
                  </a:ln>
                  <a:solidFill>
                    <a:schemeClr val="accent1">
                      <a:tint val="3000"/>
                      <a:alpha val="95000"/>
                    </a:schemeClr>
                  </a:solidFill>
                  <a:effectLst>
                    <a:innerShdw blurRad="50900" dist="38500" dir="13500000">
                      <a:srgbClr val="000000">
                        <a:alpha val="60000"/>
                      </a:srgbClr>
                    </a:innerShdw>
                  </a:effectLst>
                </a:rPr>
                <a:t>?</a:t>
              </a:r>
              <a:endParaRPr lang="en-US" sz="24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800600" y="2526268"/>
              <a:ext cx="99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…and…</a:t>
              </a:r>
              <a:endParaRPr lang="en-US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343400" y="5029200"/>
              <a:ext cx="1981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</a:rPr>
                <a:t>(your picture here)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67200" y="5486400"/>
              <a:ext cx="2286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…you know you better than I know you…</a:t>
              </a:r>
              <a:endParaRPr lang="en-US" b="1" dirty="0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6060624" y="2819400"/>
            <a:ext cx="2977098" cy="24929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…what goal will </a:t>
            </a:r>
            <a:b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you set for </a:t>
            </a:r>
            <a:b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yourself 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during this </a:t>
            </a:r>
            <a:b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workshop?</a:t>
            </a:r>
            <a:endParaRPr lang="en-US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57200" y="6172200"/>
            <a:ext cx="8305800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5 = “I strongly agree.”         3= “I could go either way.”       1 = “I strongly disagree.”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25" y="2971800"/>
            <a:ext cx="26193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09600" y="3352800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Bold Statement #1:  </a:t>
            </a:r>
            <a:r>
              <a:rPr lang="en-US" sz="3200" dirty="0" smtClean="0"/>
              <a:t>Without a </a:t>
            </a:r>
            <a:r>
              <a:rPr lang="en-US" sz="3200" u="sng" dirty="0" smtClean="0"/>
              <a:t>graphic organizer</a:t>
            </a:r>
            <a:r>
              <a:rPr lang="en-US" sz="3200" dirty="0" smtClean="0"/>
              <a:t>, most students would not produce writing that is organized?</a:t>
            </a:r>
            <a:endParaRPr lang="en-US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457200" y="22860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Before setting a goal, you’ll obviously need to think deeply about the seven elements.  </a:t>
            </a:r>
            <a:br>
              <a:rPr lang="en-US" dirty="0" smtClean="0"/>
            </a:br>
            <a:r>
              <a:rPr lang="en-US" dirty="0" smtClean="0"/>
              <a:t>Let’s start by asking your opinion (no right answer) about these seven bold statements that I like to make...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7Ele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4821" y="228166"/>
            <a:ext cx="2540579" cy="19054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Essential Questions: </a:t>
            </a:r>
            <a:r>
              <a:rPr lang="en-US" sz="2000" dirty="0" smtClean="0"/>
              <a:t>What’s a realistic goal for you?  How many of the seven elements could you focus on and still maintain quality instruction while learning?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160020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57200" y="6172200"/>
            <a:ext cx="8305800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5 = “I strongly agree.”         3= “I could go either way.”       1 = “I strongly disagree.”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25" y="2971800"/>
            <a:ext cx="26193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09600" y="3352800"/>
            <a:ext cx="533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Bold Statement #2:</a:t>
            </a:r>
            <a:r>
              <a:rPr lang="en-US" sz="3200" dirty="0" smtClean="0"/>
              <a:t>  A published model (</a:t>
            </a:r>
            <a:r>
              <a:rPr lang="en-US" sz="3200" u="sng" dirty="0" smtClean="0"/>
              <a:t>mentor text</a:t>
            </a:r>
            <a:r>
              <a:rPr lang="en-US" sz="3200" dirty="0" smtClean="0"/>
              <a:t>) that exemplifies writing skills should always be used when teaching writing?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22860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Before setting a goal, you’ll obviously need to think deeply about the seven elements.  </a:t>
            </a:r>
            <a:br>
              <a:rPr lang="en-US" dirty="0" smtClean="0"/>
            </a:br>
            <a:r>
              <a:rPr lang="en-US" dirty="0" smtClean="0"/>
              <a:t>Let’s start by asking your opinion (no right answer) about these seven bold statements that I like to make...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1622</Words>
  <Application>Microsoft Office PowerPoint</Application>
  <PresentationFormat>On-screen Show (4:3)</PresentationFormat>
  <Paragraphs>144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The 7 Elements of a Differentiated Writing Lesson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7 Elements of a Differentiated Writing Lesson</dc:title>
  <dc:creator>Corbett Harrison</dc:creator>
  <cp:lastModifiedBy>Corbett Harrison</cp:lastModifiedBy>
  <cp:revision>23</cp:revision>
  <dcterms:created xsi:type="dcterms:W3CDTF">2010-05-28T13:25:56Z</dcterms:created>
  <dcterms:modified xsi:type="dcterms:W3CDTF">2010-06-09T22:40:19Z</dcterms:modified>
</cp:coreProperties>
</file>